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40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99" r:id="rId9"/>
    <p:sldId id="267" r:id="rId10"/>
    <p:sldId id="268" r:id="rId11"/>
    <p:sldId id="289" r:id="rId12"/>
    <p:sldId id="290" r:id="rId13"/>
    <p:sldId id="269" r:id="rId14"/>
    <p:sldId id="270" r:id="rId15"/>
    <p:sldId id="271" r:id="rId16"/>
    <p:sldId id="272" r:id="rId17"/>
    <p:sldId id="273" r:id="rId18"/>
    <p:sldId id="292" r:id="rId19"/>
    <p:sldId id="291" r:id="rId20"/>
    <p:sldId id="293" r:id="rId21"/>
    <p:sldId id="294" r:id="rId22"/>
    <p:sldId id="274" r:id="rId23"/>
    <p:sldId id="275" r:id="rId24"/>
    <p:sldId id="276" r:id="rId25"/>
    <p:sldId id="297" r:id="rId26"/>
    <p:sldId id="277" r:id="rId27"/>
    <p:sldId id="279" r:id="rId28"/>
    <p:sldId id="280" r:id="rId29"/>
    <p:sldId id="281" r:id="rId30"/>
    <p:sldId id="302" r:id="rId31"/>
    <p:sldId id="282" r:id="rId32"/>
    <p:sldId id="284" r:id="rId33"/>
    <p:sldId id="283" r:id="rId34"/>
    <p:sldId id="258" r:id="rId35"/>
    <p:sldId id="259" r:id="rId36"/>
    <p:sldId id="260" r:id="rId37"/>
    <p:sldId id="286" r:id="rId38"/>
    <p:sldId id="301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0"/>
  </p:normalViewPr>
  <p:slideViewPr>
    <p:cSldViewPr snapToGrid="0">
      <p:cViewPr varScale="1">
        <p:scale>
          <a:sx n="114" d="100"/>
          <a:sy n="114" d="100"/>
        </p:scale>
        <p:origin x="135" y="75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ollev.com/free_text_polls/DUMj4aT8XgT2xuEGnXvp6/respond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nam01.safelinks.protection.outlook.com/?url=https%3A%2F%2Fpollev.com%2Ffree_text_polls%2FEIG0jkMaNh33iNs9x4Ygs%2Frespond&amp;data=02%7C01%7Cjphelps%40valenciacollege.edu%7C9f78064a0f45468bc10108d8116c02f2%7C0e8866953d1741a88544135b0a92a47c%7C1%7C0%7C637278502890733719&amp;sdata=OK3XYoTdcpr4gpcCODdxkiU6s43pvRnStE8Q2vdKn1Y%3D&amp;reserved=0" TargetMode="External"/><Relationship Id="rId4" Type="http://schemas.openxmlformats.org/officeDocument/2006/relationships/hyperlink" Target="https://nam01.safelinks.protection.outlook.com/?url=https%3A%2F%2Fpollev.com%2Ffree_text_polls%2Ffjf2PxTKKsjaib0Pu0fpJ%2Frespond&amp;data=02%7C01%7Cjphelps%40valenciacollege.edu%7C9f78064a0f45468bc10108d8116c02f2%7C0e8866953d1741a88544135b0a92a47c%7C1%7C0%7C637278502890723719&amp;sdata=sFRVadt7p1V9b19LwtOgcP1Wuw7CA6iwNHBwzFQ9bUA%3D&amp;reserved=0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88a64e1c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88a64e1c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effectLst/>
                <a:hlinkClick r:id="rId3"/>
              </a:rPr>
              <a:t>https://pollev.com/free_text_polls/DUMj4aT8XgT2xuEGnXvp6/respond</a:t>
            </a:r>
            <a:r>
              <a:rPr lang="en-US" dirty="0"/>
              <a:t> </a:t>
            </a:r>
          </a:p>
          <a:p>
            <a:pPr>
              <a:buFont typeface="+mj-lt"/>
              <a:buAutoNum type="arabicPeriod"/>
            </a:pPr>
            <a:r>
              <a:rPr lang="en-US" dirty="0">
                <a:effectLst/>
                <a:hlinkClick r:id="rId4" tooltip="Original URL:&#10;https://pollev.com/free_text_polls/fjf2PxTKKsjaib0Pu0fpJ/respond&#10;&#10;Click to follow link."/>
              </a:rPr>
              <a:t>https://pollev.com/free_text_polls/fjf2PxTKKsjaib0Pu0fpJ/respond</a:t>
            </a:r>
            <a:endParaRPr lang="en-US" dirty="0">
              <a:effectLst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effectLst/>
                <a:hlinkClick r:id="rId5"/>
              </a:rPr>
              <a:t>https://PollEv.com/free_text_polls/EIG0jkMaNh33iNs9x4Ygs/respond</a:t>
            </a:r>
            <a:endParaRPr lang="en-US" dirty="0">
              <a:effectLst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4239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7928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963735455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963735455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8960188fa8_0_1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8960188fa8_0_1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896373537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" name="Google Shape;182;g89637353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8960188fa8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8960188fa8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960188fa8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960188fa8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960188fa8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960188fa8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7327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960188fa8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960188fa8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9752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960188fa8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960188fa8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3925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960188fa8_0_9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960188fa8_0_9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06167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960188fa8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960188fa8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8960188fa8_0_17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8960188fa8_0_17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8960188f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8960188f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11070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960188fa8_0_1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960188fa8_0_1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789354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8960188fa8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2" name="Google Shape;222;g8960188fa8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8661f3c2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88661f3c2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88661f3c2e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88661f3c2e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88661f3c2e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88661f3c2e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8a64e1c1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8a64e1c1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88661f3c2e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88661f3c2e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88bb8e05e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88bb8e05e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8661f3c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88661f3c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410787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19322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44410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8a64e1c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8a64e1c1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960188fa8_0_18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960188fa8_0_18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960188f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8960188f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8a64e1c1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8a64e1c1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963735455_2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963735455_2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8a64e1c1f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8a64e1c1f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5596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8a64e1c1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8a64e1c1f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_MAA">
  <p:cSld name="Title Slide_MAA">
    <p:bg>
      <p:bgPr>
        <a:solidFill>
          <a:srgbClr val="005DAA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44254" y="3722048"/>
            <a:ext cx="7886700" cy="68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2531427"/>
            <a:ext cx="8185345" cy="1067529"/>
          </a:xfrm>
          <a:prstGeom prst="rect">
            <a:avLst/>
          </a:prstGeom>
          <a:solidFill>
            <a:srgbClr val="F6B11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-1" y="2531428"/>
            <a:ext cx="8185345" cy="1067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201457" y="-144379"/>
            <a:ext cx="9769643" cy="10106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98515" y="141795"/>
            <a:ext cx="1491061" cy="58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54" y="74148"/>
            <a:ext cx="1641307" cy="659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1792" y="35012"/>
            <a:ext cx="1317826" cy="73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2527" y="213756"/>
            <a:ext cx="2525483" cy="40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6318" y="196305"/>
            <a:ext cx="1383255" cy="4444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44011" y="248261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44011" y="1343635"/>
            <a:ext cx="7886700" cy="349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506902" y="67456"/>
            <a:ext cx="767772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>
            <a:spLocks noGrp="1"/>
          </p:cNvSpPr>
          <p:nvPr>
            <p:ph type="pic" idx="2"/>
          </p:nvPr>
        </p:nvSpPr>
        <p:spPr>
          <a:xfrm>
            <a:off x="3669324" y="1386590"/>
            <a:ext cx="4629150" cy="3015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06902" y="1543050"/>
            <a:ext cx="2949575" cy="2859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_MAA" type="secHead">
  <p:cSld name="SECTION_HEADER">
    <p:bg>
      <p:bgPr>
        <a:solidFill>
          <a:srgbClr val="005DAA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1086787" y="2901755"/>
            <a:ext cx="7886700" cy="687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086787" y="1729935"/>
            <a:ext cx="7886700" cy="96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  <a:defRPr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 rot="10800000" flipH="1">
            <a:off x="938724" y="2811780"/>
            <a:ext cx="8229600" cy="3420"/>
          </a:xfrm>
          <a:prstGeom prst="straightConnector1">
            <a:avLst/>
          </a:prstGeom>
          <a:noFill/>
          <a:ln w="635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56412" y="4147897"/>
            <a:ext cx="9745579" cy="1013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392846" y="257053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1"/>
          </p:nvPr>
        </p:nvSpPr>
        <p:spPr>
          <a:xfrm>
            <a:off x="392846" y="1242890"/>
            <a:ext cx="3868737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2"/>
          </p:nvPr>
        </p:nvSpPr>
        <p:spPr>
          <a:xfrm>
            <a:off x="392846" y="1862015"/>
            <a:ext cx="386873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3"/>
          </p:nvPr>
        </p:nvSpPr>
        <p:spPr>
          <a:xfrm>
            <a:off x="4391758" y="1242890"/>
            <a:ext cx="3887788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4"/>
          </p:nvPr>
        </p:nvSpPr>
        <p:spPr>
          <a:xfrm>
            <a:off x="4391758" y="1862015"/>
            <a:ext cx="3887788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 sz="20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 sz="1800"/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 txBox="1">
            <a:spLocks noGrp="1"/>
          </p:cNvSpPr>
          <p:nvPr>
            <p:ph type="title"/>
          </p:nvPr>
        </p:nvSpPr>
        <p:spPr>
          <a:xfrm>
            <a:off x="553226" y="359765"/>
            <a:ext cx="7779244" cy="89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887788" y="1364105"/>
            <a:ext cx="4444682" cy="303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2"/>
          </p:nvPr>
        </p:nvSpPr>
        <p:spPr>
          <a:xfrm>
            <a:off x="630238" y="1364105"/>
            <a:ext cx="2949575" cy="303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08842" y="257053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08842" y="1352428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428392" y="1352428"/>
            <a:ext cx="3867150" cy="3262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1457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08842" y="1324975"/>
            <a:ext cx="7886700" cy="3128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 descr="MAA_logo_2.png"/>
          <p:cNvPicPr preferRelativeResize="0"/>
          <p:nvPr/>
        </p:nvPicPr>
        <p:blipFill rotWithShape="1">
          <a:blip r:embed="rId11">
            <a:alphaModFix amt="5000"/>
          </a:blip>
          <a:srcRect r="18330"/>
          <a:stretch/>
        </p:blipFill>
        <p:spPr>
          <a:xfrm>
            <a:off x="4622249" y="736356"/>
            <a:ext cx="3684723" cy="45117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8396654" y="1"/>
            <a:ext cx="747346" cy="5143500"/>
          </a:xfrm>
          <a:prstGeom prst="rect">
            <a:avLst/>
          </a:prstGeom>
          <a:solidFill>
            <a:srgbClr val="005DA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" name="Google Shape;10;p1"/>
          <p:cNvCxnSpPr/>
          <p:nvPr/>
        </p:nvCxnSpPr>
        <p:spPr>
          <a:xfrm>
            <a:off x="525780" y="1233244"/>
            <a:ext cx="7746902" cy="0"/>
          </a:xfrm>
          <a:prstGeom prst="straightConnector1">
            <a:avLst/>
          </a:prstGeom>
          <a:noFill/>
          <a:ln w="63500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4" r:id="rId5"/>
    <p:sldLayoutId id="2147483655" r:id="rId6"/>
    <p:sldLayoutId id="2147483656" r:id="rId7"/>
    <p:sldLayoutId id="2147483657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free_text_polls/3hL23I7AcOHr0jKEE18C3?preview=true&amp;controls=non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free_text_polls/yIMmMtowIoX5RHkVNxbGG?preview=true&amp;controls=none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ss.org/Math-Summit/" TargetMode="External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jphelps@valenciacollege.edu" TargetMode="External"/><Relationship Id="rId2" Type="http://schemas.openxmlformats.org/officeDocument/2006/relationships/hyperlink" Target="mailto:karengainesedu@gmail.com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eevans@frederick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leverywhere.com/free_text_polls/CvC1eeMcDJyDcgjdiJfjd?preview=true&amp;controls=none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body" idx="1"/>
          </p:nvPr>
        </p:nvSpPr>
        <p:spPr>
          <a:xfrm>
            <a:off x="44250" y="3630612"/>
            <a:ext cx="7886700" cy="1398588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  <a:buClr>
                <a:schemeClr val="lt1"/>
              </a:buClr>
              <a:buSzPts val="4500"/>
            </a:pPr>
            <a:r>
              <a:rPr lang="en-US" sz="2000" dirty="0">
                <a:solidFill>
                  <a:schemeClr val="lt1"/>
                </a:solidFill>
              </a:rPr>
              <a:t>Webinar Facilitator  </a:t>
            </a:r>
          </a:p>
          <a:p>
            <a:pPr marL="0" lvl="0" indent="0">
              <a:spcBef>
                <a:spcPts val="0"/>
              </a:spcBef>
              <a:buClr>
                <a:schemeClr val="lt1"/>
              </a:buClr>
              <a:buSzPts val="4500"/>
            </a:pPr>
            <a:r>
              <a:rPr lang="en-US" sz="2000" dirty="0">
                <a:solidFill>
                  <a:schemeClr val="lt1"/>
                </a:solidFill>
              </a:rPr>
              <a:t>Nancy Sattler - Terra CC &amp; Walden University</a:t>
            </a:r>
            <a:endParaRPr lang="en-US" sz="2000" dirty="0"/>
          </a:p>
        </p:txBody>
      </p:sp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-1" y="2531428"/>
            <a:ext cx="8185200" cy="106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Fostering Student and Faculty Ownership in a Pandemic</a:t>
            </a:r>
            <a:endParaRPr dirty="0"/>
          </a:p>
        </p:txBody>
      </p:sp>
      <p:sp>
        <p:nvSpPr>
          <p:cNvPr id="4" name="Google Shape;59;p12">
            <a:extLst>
              <a:ext uri="{FF2B5EF4-FFF2-40B4-BE49-F238E27FC236}">
                <a16:creationId xmlns:a16="http://schemas.microsoft.com/office/drawing/2014/main" id="{7BAB70B2-B579-D443-A63D-A3B667E3D539}"/>
              </a:ext>
            </a:extLst>
          </p:cNvPr>
          <p:cNvSpPr txBox="1">
            <a:spLocks/>
          </p:cNvSpPr>
          <p:nvPr/>
        </p:nvSpPr>
        <p:spPr>
          <a:xfrm>
            <a:off x="44250" y="922528"/>
            <a:ext cx="7886700" cy="1398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ts val="4500"/>
            </a:pPr>
            <a:r>
              <a:rPr lang="en-US" sz="2000" dirty="0">
                <a:solidFill>
                  <a:schemeClr val="lt1"/>
                </a:solidFill>
              </a:rPr>
              <a:t>Karen Gaines - Professor (Emeritus) - St. Louis CC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4500"/>
            </a:pPr>
            <a:r>
              <a:rPr lang="en-US" sz="2000" dirty="0">
                <a:solidFill>
                  <a:schemeClr val="lt1"/>
                </a:solidFill>
              </a:rPr>
              <a:t>Julie Phelps - Professor - Valencia College</a:t>
            </a:r>
          </a:p>
          <a:p>
            <a:pPr marL="0" indent="0">
              <a:spcBef>
                <a:spcPts val="0"/>
              </a:spcBef>
              <a:buClr>
                <a:schemeClr val="lt1"/>
              </a:buClr>
              <a:buSzPts val="4500"/>
            </a:pPr>
            <a:r>
              <a:rPr lang="en-US" sz="2000" dirty="0">
                <a:solidFill>
                  <a:schemeClr val="lt1"/>
                </a:solidFill>
              </a:rPr>
              <a:t>Evan Evans - Professor - Frederick CC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Self-Assessment (not a quiz!)</a:t>
            </a:r>
            <a:endParaRPr/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625" y="1434475"/>
            <a:ext cx="2647849" cy="3517850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814E62-C11E-4FAC-881D-EFC6491C381F}"/>
              </a:ext>
            </a:extLst>
          </p:cNvPr>
          <p:cNvSpPr txBox="1"/>
          <p:nvPr/>
        </p:nvSpPr>
        <p:spPr>
          <a:xfrm>
            <a:off x="3424270" y="1399978"/>
            <a:ext cx="435128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3.4 Objectives:</a:t>
            </a:r>
            <a:r>
              <a:rPr lang="en-US" dirty="0"/>
              <a:t>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/>
              <a:t>Use the Rational Zeros Theorem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/>
              <a:t>Use Descartes Rule of Signs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/>
              <a:t>Determine if a value is an upper or lower bound</a:t>
            </a:r>
            <a:endParaRPr lang="en-US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US" b="1" dirty="0"/>
              <a:t>Use tools to graph a polynomial</a:t>
            </a: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E6010E-42A3-4393-A8C7-6B401C2D819E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5771" y="3533675"/>
            <a:ext cx="2716827" cy="565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0E1170-BE62-4CB1-841E-6CA0FF210D5D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5771" y="2886037"/>
            <a:ext cx="2716827" cy="647638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6DAE0AD-FC78-411A-9913-F31B7DD8FAE4}"/>
              </a:ext>
            </a:extLst>
          </p:cNvPr>
          <p:cNvSpPr/>
          <p:nvPr/>
        </p:nvSpPr>
        <p:spPr>
          <a:xfrm>
            <a:off x="3477873" y="4246331"/>
            <a:ext cx="4572000" cy="5732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Comment on how you performed versus your expectations AND on at least one thing on which you need to focus.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dirty="0"/>
              <a:t>Good Example</a:t>
            </a:r>
            <a:endParaRPr dirty="0"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993" y="1477481"/>
            <a:ext cx="2612576" cy="3426550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BB4407-A525-40B3-A6F1-40141EC828FD}"/>
              </a:ext>
            </a:extLst>
          </p:cNvPr>
          <p:cNvSpPr txBox="1"/>
          <p:nvPr/>
        </p:nvSpPr>
        <p:spPr>
          <a:xfrm>
            <a:off x="3821561" y="1645920"/>
            <a:ext cx="419362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 about correct answers: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Made a comment about WHY it is upper 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Corrected the arithmetic 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Self praise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Reminder to answer question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Feedback of next steps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80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dirty="0"/>
              <a:t>Not So Good Example</a:t>
            </a:r>
            <a:endParaRPr dirty="0"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2507" y="1404450"/>
            <a:ext cx="2564299" cy="3426549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6698C4-542C-417A-A67B-C3B1BFD2A857}"/>
              </a:ext>
            </a:extLst>
          </p:cNvPr>
          <p:cNvSpPr txBox="1"/>
          <p:nvPr/>
        </p:nvSpPr>
        <p:spPr>
          <a:xfrm>
            <a:off x="3499944" y="1576552"/>
            <a:ext cx="419362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Half hearted: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Circled 210 so maybe positive remainder is why ‘</a:t>
            </a:r>
            <a:r>
              <a:rPr lang="en-US" sz="1600" dirty="0" err="1"/>
              <a:t>UB</a:t>
            </a:r>
            <a:r>
              <a:rPr lang="en-US" sz="1600" dirty="0"/>
              <a:t>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Rule of sign executed wrong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Just saw the right answer so not analysis of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circling of ‘after’ emoticons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reflection, no understanding of struggle.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0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/>
              <a:t>More Self-Assessment</a:t>
            </a:r>
            <a:endParaRPr sz="4100" dirty="0"/>
          </a:p>
        </p:txBody>
      </p:sp>
      <p:pic>
        <p:nvPicPr>
          <p:cNvPr id="173" name="Google Shape;17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350" y="1407969"/>
            <a:ext cx="5957423" cy="3605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>
            <a:spLocks noGrp="1"/>
          </p:cNvSpPr>
          <p:nvPr>
            <p:ph type="title"/>
          </p:nvPr>
        </p:nvSpPr>
        <p:spPr>
          <a:xfrm>
            <a:off x="1105063" y="1107903"/>
            <a:ext cx="7886700" cy="2559975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>
                <a:solidFill>
                  <a:schemeClr val="bg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is one thing you did when the pandemic hit to foster student ownership?</a:t>
            </a:r>
            <a:br>
              <a:rPr lang="en-US" sz="2000" dirty="0">
                <a:solidFill>
                  <a:schemeClr val="bg1"/>
                </a:solidFill>
                <a:uFill>
                  <a:noFill/>
                </a:uFill>
              </a:rPr>
            </a:br>
            <a:br>
              <a:rPr lang="en-US" sz="4300" dirty="0">
                <a:solidFill>
                  <a:schemeClr val="bg1"/>
                </a:solidFill>
                <a:uFill>
                  <a:noFill/>
                </a:uFill>
              </a:rPr>
            </a:br>
            <a:r>
              <a:rPr lang="en-US" sz="3000" dirty="0">
                <a:solidFill>
                  <a:schemeClr val="bg1"/>
                </a:solidFill>
                <a:uFill>
                  <a:noFill/>
                </a:uFill>
              </a:rPr>
              <a:t>Phrases with spaces allowed on this poll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179" name="Google Shape;179;p26"/>
          <p:cNvSpPr txBox="1"/>
          <p:nvPr/>
        </p:nvSpPr>
        <p:spPr>
          <a:xfrm>
            <a:off x="-70375" y="135975"/>
            <a:ext cx="92409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</a:rPr>
              <a:t>Let’s take another quick poll:</a:t>
            </a:r>
            <a:endParaRPr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D1653B-6387-5944-9EAE-E9BCA3B83928}"/>
              </a:ext>
            </a:extLst>
          </p:cNvPr>
          <p:cNvSpPr txBox="1"/>
          <p:nvPr/>
        </p:nvSpPr>
        <p:spPr>
          <a:xfrm>
            <a:off x="1238597" y="3773979"/>
            <a:ext cx="6542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Click on this question above to see the poll results.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1086787" y="2901755"/>
            <a:ext cx="78867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Test Corrections and Student/Faculty Ownership</a:t>
            </a:r>
            <a:endParaRPr dirty="0"/>
          </a:p>
        </p:txBody>
      </p:sp>
      <p:sp>
        <p:nvSpPr>
          <p:cNvPr id="185" name="Google Shape;185;p27"/>
          <p:cNvSpPr txBox="1">
            <a:spLocks noGrp="1"/>
          </p:cNvSpPr>
          <p:nvPr>
            <p:ph type="title"/>
          </p:nvPr>
        </p:nvSpPr>
        <p:spPr>
          <a:xfrm>
            <a:off x="1086775" y="255260"/>
            <a:ext cx="7886700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dirty="0"/>
              <a:t>Sometimes when we try something new, we are pleasantly surprised!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>
            <a:spLocks noGrp="1"/>
          </p:cNvSpPr>
          <p:nvPr>
            <p:ph type="title"/>
          </p:nvPr>
        </p:nvSpPr>
        <p:spPr>
          <a:xfrm>
            <a:off x="444011" y="248261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Face to Face Test Corrections</a:t>
            </a:r>
            <a:endParaRPr dirty="0"/>
          </a:p>
        </p:txBody>
      </p:sp>
      <p:sp>
        <p:nvSpPr>
          <p:cNvPr id="191" name="Google Shape;191;p28"/>
          <p:cNvSpPr txBox="1">
            <a:spLocks noGrp="1"/>
          </p:cNvSpPr>
          <p:nvPr>
            <p:ph type="body" idx="1"/>
          </p:nvPr>
        </p:nvSpPr>
        <p:spPr>
          <a:xfrm>
            <a:off x="444011" y="1343635"/>
            <a:ext cx="7886700" cy="349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Tests should not be ‘just’ a summative assessment.  Students should review their work to learn from their mistakes.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Create student </a:t>
            </a:r>
            <a:r>
              <a:rPr lang="en-US" b="1" dirty="0"/>
              <a:t>ownership</a:t>
            </a:r>
            <a:r>
              <a:rPr lang="en-US" dirty="0"/>
              <a:t> of learning now and for the future.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Help students discover how to track &amp; categorize the mistakes they make while testing.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92846" y="257053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Questionnaire Example</a:t>
            </a:r>
            <a:endParaRPr dirty="0"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75" y="1302850"/>
            <a:ext cx="3568475" cy="38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475" y="1302850"/>
            <a:ext cx="3183474" cy="3636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92846" y="257053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Questionnaire Example</a:t>
            </a:r>
            <a:endParaRPr dirty="0"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75" y="1302850"/>
            <a:ext cx="3568475" cy="38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475" y="1302850"/>
            <a:ext cx="3183474" cy="363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7;p29">
            <a:extLst>
              <a:ext uri="{FF2B5EF4-FFF2-40B4-BE49-F238E27FC236}">
                <a16:creationId xmlns:a16="http://schemas.microsoft.com/office/drawing/2014/main" id="{201F2810-B537-DB40-BFD2-8B51852778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11294" r="12596" b="53130"/>
          <a:stretch/>
        </p:blipFill>
        <p:spPr>
          <a:xfrm>
            <a:off x="553076" y="1436914"/>
            <a:ext cx="6995389" cy="30977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7979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92846" y="257053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Questionnaire Example</a:t>
            </a:r>
            <a:endParaRPr dirty="0"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75" y="1302850"/>
            <a:ext cx="3568475" cy="38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475" y="1302850"/>
            <a:ext cx="3183474" cy="363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7;p29">
            <a:extLst>
              <a:ext uri="{FF2B5EF4-FFF2-40B4-BE49-F238E27FC236}">
                <a16:creationId xmlns:a16="http://schemas.microsoft.com/office/drawing/2014/main" id="{2BD841F3-C7A5-5442-B6B4-19EDF12245F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291" t="51123" r="4833" b="-3382"/>
          <a:stretch/>
        </p:blipFill>
        <p:spPr>
          <a:xfrm>
            <a:off x="979715" y="1385923"/>
            <a:ext cx="5868954" cy="3195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284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body" idx="1"/>
          </p:nvPr>
        </p:nvSpPr>
        <p:spPr>
          <a:xfrm>
            <a:off x="1086787" y="2901755"/>
            <a:ext cx="78867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my.amatyc.org and IMPACT Live! Community</a:t>
            </a:r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665875" y="-240500"/>
            <a:ext cx="8396400" cy="32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dirty="0"/>
              <a:t>Background on IMPACT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endParaRPr sz="19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2300"/>
              <a:t>Improving Mathematical </a:t>
            </a:r>
            <a:r>
              <a:rPr lang="en-US" sz="2300">
                <a:solidFill>
                  <a:srgbClr val="F1C232"/>
                </a:solidFill>
              </a:rPr>
              <a:t>PROWESS</a:t>
            </a:r>
            <a:r>
              <a:rPr lang="en-US" sz="2300"/>
              <a:t> and College Teaching</a:t>
            </a:r>
            <a:endParaRPr sz="230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endParaRPr sz="23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2300" dirty="0" err="1">
                <a:solidFill>
                  <a:srgbClr val="F1C232"/>
                </a:solidFill>
              </a:rPr>
              <a:t>PR</a:t>
            </a:r>
            <a:r>
              <a:rPr lang="en-US" sz="2300" dirty="0" err="1"/>
              <a:t>oficiency</a:t>
            </a:r>
            <a:r>
              <a:rPr lang="en-US" sz="2300" dirty="0"/>
              <a:t>, </a:t>
            </a:r>
            <a:r>
              <a:rPr lang="en-US" sz="2300" dirty="0" err="1">
                <a:solidFill>
                  <a:schemeClr val="accent5"/>
                </a:solidFill>
              </a:rPr>
              <a:t>OW</a:t>
            </a:r>
            <a:r>
              <a:rPr lang="en-US" sz="2300" dirty="0" err="1"/>
              <a:t>nership</a:t>
            </a:r>
            <a:r>
              <a:rPr lang="en-US" sz="2300" dirty="0"/>
              <a:t>, </a:t>
            </a:r>
            <a:r>
              <a:rPr lang="en-US" sz="2300" dirty="0">
                <a:solidFill>
                  <a:schemeClr val="accent5"/>
                </a:solidFill>
              </a:rPr>
              <a:t>E</a:t>
            </a:r>
            <a:r>
              <a:rPr lang="en-US" sz="2300" dirty="0"/>
              <a:t>ngagement, </a:t>
            </a:r>
            <a:r>
              <a:rPr lang="en-US" sz="2300" dirty="0">
                <a:solidFill>
                  <a:schemeClr val="accent5"/>
                </a:solidFill>
              </a:rPr>
              <a:t>S</a:t>
            </a:r>
            <a:r>
              <a:rPr lang="en-US" sz="2300" dirty="0"/>
              <a:t>tudent </a:t>
            </a:r>
            <a:r>
              <a:rPr lang="en-US" sz="2300" dirty="0">
                <a:solidFill>
                  <a:schemeClr val="accent5"/>
                </a:solidFill>
              </a:rPr>
              <a:t>S</a:t>
            </a:r>
            <a:r>
              <a:rPr lang="en-US" sz="2300" dirty="0"/>
              <a:t>uccess</a:t>
            </a:r>
            <a:endParaRPr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92846" y="257053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Questionnaire Example</a:t>
            </a:r>
            <a:endParaRPr dirty="0"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75" y="1302850"/>
            <a:ext cx="3568475" cy="38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475" y="1302850"/>
            <a:ext cx="3183474" cy="363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8;p29">
            <a:extLst>
              <a:ext uri="{FF2B5EF4-FFF2-40B4-BE49-F238E27FC236}">
                <a16:creationId xmlns:a16="http://schemas.microsoft.com/office/drawing/2014/main" id="{76F323B8-178C-CB4E-990A-13DF3FDDA77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5562" t="10271" r="4787" b="41497"/>
          <a:stretch/>
        </p:blipFill>
        <p:spPr>
          <a:xfrm>
            <a:off x="961053" y="1399590"/>
            <a:ext cx="5710335" cy="32843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127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>
            <a:spLocks noGrp="1"/>
          </p:cNvSpPr>
          <p:nvPr>
            <p:ph type="title"/>
          </p:nvPr>
        </p:nvSpPr>
        <p:spPr>
          <a:xfrm>
            <a:off x="392846" y="257053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Questionnaire Example</a:t>
            </a:r>
            <a:endParaRPr dirty="0"/>
          </a:p>
        </p:txBody>
      </p:sp>
      <p:pic>
        <p:nvPicPr>
          <p:cNvPr id="197" name="Google Shape;19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075" y="1302850"/>
            <a:ext cx="3568475" cy="380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6475" y="1302850"/>
            <a:ext cx="3183474" cy="363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8;p29">
            <a:extLst>
              <a:ext uri="{FF2B5EF4-FFF2-40B4-BE49-F238E27FC236}">
                <a16:creationId xmlns:a16="http://schemas.microsoft.com/office/drawing/2014/main" id="{0BCC4CB9-83E6-B340-8491-DF89A518154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4985" t="48241" r="5176" b="3919"/>
          <a:stretch/>
        </p:blipFill>
        <p:spPr>
          <a:xfrm>
            <a:off x="979715" y="1393364"/>
            <a:ext cx="6335486" cy="34930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7636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title"/>
          </p:nvPr>
        </p:nvSpPr>
        <p:spPr>
          <a:xfrm>
            <a:off x="444011" y="248261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 dirty="0"/>
              <a:t>Online Module (my new preference) </a:t>
            </a:r>
            <a:endParaRPr sz="3800" dirty="0"/>
          </a:p>
        </p:txBody>
      </p:sp>
      <p:pic>
        <p:nvPicPr>
          <p:cNvPr id="204" name="Google Shape;20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000" y="1263775"/>
            <a:ext cx="7659824" cy="38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>
            <a:spLocks noGrp="1"/>
          </p:cNvSpPr>
          <p:nvPr>
            <p:ph type="title"/>
          </p:nvPr>
        </p:nvSpPr>
        <p:spPr>
          <a:xfrm>
            <a:off x="444011" y="248261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Online Module Results</a:t>
            </a:r>
            <a:endParaRPr dirty="0"/>
          </a:p>
        </p:txBody>
      </p:sp>
      <p:pic>
        <p:nvPicPr>
          <p:cNvPr id="210" name="Google Shape;21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848" y="1321325"/>
            <a:ext cx="7247000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750" y="2284475"/>
            <a:ext cx="3165775" cy="280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5450" y="2264300"/>
            <a:ext cx="3323375" cy="282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body" idx="1"/>
          </p:nvPr>
        </p:nvSpPr>
        <p:spPr>
          <a:xfrm>
            <a:off x="454492" y="1345684"/>
            <a:ext cx="3607568" cy="3262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Face to Face: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900" dirty="0"/>
              <a:t>Paper Copy</a:t>
            </a:r>
            <a:endParaRPr sz="29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900" dirty="0"/>
              <a:t>Questionnaire</a:t>
            </a:r>
            <a:endParaRPr sz="29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900" dirty="0"/>
              <a:t>Do Test Corrections</a:t>
            </a:r>
            <a:endParaRPr sz="29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900" dirty="0"/>
              <a:t>Attach to Test</a:t>
            </a:r>
            <a:endParaRPr sz="29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900" dirty="0"/>
              <a:t>Hand-in</a:t>
            </a:r>
            <a:endParaRPr sz="2900" dirty="0"/>
          </a:p>
        </p:txBody>
      </p:sp>
      <p:sp>
        <p:nvSpPr>
          <p:cNvPr id="218" name="Google Shape;218;p32"/>
          <p:cNvSpPr txBox="1">
            <a:spLocks noGrp="1"/>
          </p:cNvSpPr>
          <p:nvPr>
            <p:ph type="title"/>
          </p:nvPr>
        </p:nvSpPr>
        <p:spPr>
          <a:xfrm>
            <a:off x="259213" y="234977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 dirty="0"/>
              <a:t>Tests Corrections: Old vs. New</a:t>
            </a:r>
            <a:endParaRPr sz="4300" dirty="0"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2"/>
          </p:nvPr>
        </p:nvSpPr>
        <p:spPr>
          <a:xfrm>
            <a:off x="4046018" y="1329497"/>
            <a:ext cx="4233198" cy="31777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Online:</a:t>
            </a:r>
            <a:endParaRPr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Quiz features in Management System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Time tracking answers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Statistical Data can be analyzed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Upload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6365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4"/>
          <p:cNvSpPr txBox="1">
            <a:spLocks noGrp="1"/>
          </p:cNvSpPr>
          <p:nvPr>
            <p:ph type="title"/>
          </p:nvPr>
        </p:nvSpPr>
        <p:spPr>
          <a:xfrm>
            <a:off x="588825" y="941832"/>
            <a:ext cx="8454900" cy="269748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dirty="0">
                <a:solidFill>
                  <a:schemeClr val="bg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do I do _____ in a pandemic?</a:t>
            </a:r>
            <a:br>
              <a:rPr lang="en-US" sz="4100" dirty="0">
                <a:solidFill>
                  <a:schemeClr val="bg1"/>
                </a:solidFill>
                <a:uFill>
                  <a:noFill/>
                </a:uFill>
              </a:rPr>
            </a:br>
            <a:br>
              <a:rPr lang="en-US" sz="4100" dirty="0">
                <a:solidFill>
                  <a:schemeClr val="bg1"/>
                </a:solidFill>
                <a:uFill>
                  <a:noFill/>
                </a:uFill>
              </a:rPr>
            </a:br>
            <a:br>
              <a:rPr lang="en-US" sz="4100" dirty="0">
                <a:solidFill>
                  <a:schemeClr val="bg1"/>
                </a:solidFill>
                <a:uFill>
                  <a:noFill/>
                </a:uFill>
              </a:rPr>
            </a:br>
            <a:r>
              <a:rPr lang="en-US" sz="3800" dirty="0" err="1">
                <a:solidFill>
                  <a:schemeClr val="bg1"/>
                </a:solidFill>
                <a:uFill>
                  <a:noFill/>
                </a:uFill>
              </a:rPr>
              <a:t>HashtagableAnswersOnThisPoll</a:t>
            </a:r>
            <a:endParaRPr sz="3800" dirty="0">
              <a:solidFill>
                <a:schemeClr val="bg1"/>
              </a:solidFill>
            </a:endParaRPr>
          </a:p>
        </p:txBody>
      </p:sp>
      <p:sp>
        <p:nvSpPr>
          <p:cNvPr id="231" name="Google Shape;231;p34"/>
          <p:cNvSpPr txBox="1"/>
          <p:nvPr/>
        </p:nvSpPr>
        <p:spPr>
          <a:xfrm>
            <a:off x="-48450" y="152400"/>
            <a:ext cx="92409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</a:rPr>
              <a:t>Let’s take one last quick poll:</a:t>
            </a:r>
            <a:endParaRPr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48C180-6B25-A74A-8320-E47C4E302F06}"/>
              </a:ext>
            </a:extLst>
          </p:cNvPr>
          <p:cNvSpPr txBox="1"/>
          <p:nvPr/>
        </p:nvSpPr>
        <p:spPr>
          <a:xfrm>
            <a:off x="1238597" y="3566160"/>
            <a:ext cx="6542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Click on this question above to see the poll results.</a:t>
            </a:r>
          </a:p>
        </p:txBody>
      </p:sp>
    </p:spTree>
    <p:extLst>
      <p:ext uri="{BB962C8B-B14F-4D97-AF65-F5344CB8AC3E}">
        <p14:creationId xmlns:p14="http://schemas.microsoft.com/office/powerpoint/2010/main" val="40378820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 txBox="1">
            <a:spLocks noGrp="1"/>
          </p:cNvSpPr>
          <p:nvPr>
            <p:ph type="body" idx="1"/>
          </p:nvPr>
        </p:nvSpPr>
        <p:spPr>
          <a:xfrm>
            <a:off x="514525" y="2901750"/>
            <a:ext cx="85254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1850" dirty="0">
                <a:solidFill>
                  <a:srgbClr val="FFFFFF"/>
                </a:solidFill>
              </a:rPr>
              <a:t>"Things work out best for those who make the best of how things work out." -</a:t>
            </a:r>
            <a:r>
              <a:rPr lang="en-US" sz="1850" i="1" dirty="0">
                <a:solidFill>
                  <a:srgbClr val="FFFFFF"/>
                </a:solidFill>
              </a:rPr>
              <a:t>John Wooden</a:t>
            </a:r>
            <a:endParaRPr sz="2900" dirty="0">
              <a:solidFill>
                <a:srgbClr val="FFFFFF"/>
              </a:solidFill>
            </a:endParaRPr>
          </a:p>
        </p:txBody>
      </p:sp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591674" y="592038"/>
            <a:ext cx="8381700" cy="21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4000" dirty="0"/>
              <a:t>Pandemic hits...</a:t>
            </a:r>
            <a:endParaRPr sz="40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 sz="4000" dirty="0"/>
              <a:t>What do I do now?</a:t>
            </a:r>
            <a:endParaRPr sz="40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Faculty Ownership</a:t>
            </a:r>
            <a:endParaRPr dirty="0"/>
          </a:p>
        </p:txBody>
      </p:sp>
      <p:sp>
        <p:nvSpPr>
          <p:cNvPr id="237" name="Google Shape;237;p35"/>
          <p:cNvSpPr txBox="1"/>
          <p:nvPr/>
        </p:nvSpPr>
        <p:spPr>
          <a:xfrm>
            <a:off x="488450" y="1531950"/>
            <a:ext cx="76746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00" b="1" dirty="0"/>
              <a:t>Three Key areas of faculty ownership:</a:t>
            </a:r>
            <a:endParaRPr sz="2600" b="1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  <a:p>
            <a:pPr marL="19177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/>
              <a:t>Creating a learning environment</a:t>
            </a:r>
          </a:p>
          <a:p>
            <a:pPr marL="19177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endParaRPr lang="en-US" sz="2200" dirty="0"/>
          </a:p>
          <a:p>
            <a:pPr marL="19177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/>
              <a:t>Taking an active role in course design</a:t>
            </a:r>
          </a:p>
          <a:p>
            <a:pPr marL="19177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endParaRPr lang="en-US" sz="2200" dirty="0"/>
          </a:p>
          <a:p>
            <a:pPr marL="19177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/>
            </a:pPr>
            <a:r>
              <a:rPr lang="en-US" sz="2200" dirty="0"/>
              <a:t>Becoming a reflective practitioner </a:t>
            </a:r>
          </a:p>
          <a:p>
            <a:pPr marL="146050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</a:pPr>
            <a:endParaRPr sz="22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(</a:t>
            </a:r>
            <a:r>
              <a:rPr lang="en-US" sz="2200" i="1" dirty="0"/>
              <a:t>IMPACT</a:t>
            </a:r>
            <a:r>
              <a:rPr lang="en-US" sz="2200" dirty="0"/>
              <a:t>, 2018)</a:t>
            </a: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Learning Environment</a:t>
            </a:r>
            <a:endParaRPr dirty="0"/>
          </a:p>
        </p:txBody>
      </p:sp>
      <p:sp>
        <p:nvSpPr>
          <p:cNvPr id="243" name="Google Shape;243;p36"/>
          <p:cNvSpPr txBox="1"/>
          <p:nvPr/>
        </p:nvSpPr>
        <p:spPr>
          <a:xfrm>
            <a:off x="514900" y="1189575"/>
            <a:ext cx="7674600" cy="3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Method of Instruction</a:t>
            </a:r>
            <a:endParaRPr sz="2200"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70C0"/>
                </a:solidFill>
              </a:rPr>
              <a:t>Things changed in the middle of our semester</a:t>
            </a:r>
            <a:endParaRPr sz="2200" dirty="0">
              <a:solidFill>
                <a:srgbClr val="0070C0"/>
              </a:solidFill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70C0"/>
                </a:solidFill>
              </a:rPr>
              <a:t>Exams, classwork, quizzes, homework </a:t>
            </a:r>
            <a:endParaRPr sz="2200" dirty="0">
              <a:solidFill>
                <a:srgbClr val="0070C0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Teamwork</a:t>
            </a:r>
            <a:endParaRPr sz="2200"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70C0"/>
                </a:solidFill>
              </a:rPr>
              <a:t>We are all in this together</a:t>
            </a: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70C0"/>
                </a:solidFill>
              </a:rPr>
              <a:t>Structure</a:t>
            </a:r>
            <a:endParaRPr sz="2200" dirty="0">
              <a:solidFill>
                <a:srgbClr val="0070C0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Diversity</a:t>
            </a:r>
            <a:endParaRPr sz="2200"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70C0"/>
                </a:solidFill>
              </a:rPr>
              <a:t>Be sensitive to situational factors</a:t>
            </a:r>
            <a:endParaRPr sz="2200" dirty="0">
              <a:solidFill>
                <a:srgbClr val="0070C0"/>
              </a:solidFill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70C0"/>
                </a:solidFill>
              </a:rPr>
              <a:t>Following up with students who went inactive</a:t>
            </a:r>
            <a:endParaRPr sz="2200" dirty="0">
              <a:solidFill>
                <a:srgbClr val="0070C0"/>
              </a:solidFill>
            </a:endParaRPr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Learning outside the classroom</a:t>
            </a:r>
            <a:endParaRPr sz="2200"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70C0"/>
                </a:solidFill>
              </a:rPr>
              <a:t>Be available outside class meetings</a:t>
            </a:r>
            <a:endParaRPr sz="2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>
            <a:spLocks noGrp="1"/>
          </p:cNvSpPr>
          <p:nvPr>
            <p:ph type="title"/>
          </p:nvPr>
        </p:nvSpPr>
        <p:spPr>
          <a:xfrm>
            <a:off x="382392" y="239469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Course Design</a:t>
            </a:r>
            <a:endParaRPr dirty="0"/>
          </a:p>
        </p:txBody>
      </p:sp>
      <p:sp>
        <p:nvSpPr>
          <p:cNvPr id="249" name="Google Shape;249;p37"/>
          <p:cNvSpPr txBox="1"/>
          <p:nvPr/>
        </p:nvSpPr>
        <p:spPr>
          <a:xfrm>
            <a:off x="488450" y="1339250"/>
            <a:ext cx="7674600" cy="3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Goal: Foster Learning</a:t>
            </a: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</a:pPr>
            <a:r>
              <a:rPr lang="en-US" sz="2200" dirty="0">
                <a:solidFill>
                  <a:schemeClr val="dk1"/>
                </a:solidFill>
              </a:rPr>
              <a:t>Exams</a:t>
            </a:r>
            <a:endParaRPr sz="2200" dirty="0">
              <a:solidFill>
                <a:schemeClr val="dk1"/>
              </a:solidFill>
            </a:endParaRPr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</a:pPr>
            <a:r>
              <a:rPr lang="en-US" sz="2200" dirty="0">
                <a:solidFill>
                  <a:srgbClr val="0070C0"/>
                </a:solidFill>
              </a:rPr>
              <a:t>Adaptations made (ungoogle-able questions)</a:t>
            </a:r>
            <a:endParaRPr sz="2200" dirty="0">
              <a:solidFill>
                <a:srgbClr val="0070C0"/>
              </a:solidFill>
            </a:endParaRPr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Learning outcomes</a:t>
            </a:r>
            <a:endParaRPr sz="2200"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 dirty="0">
                <a:solidFill>
                  <a:srgbClr val="0070C0"/>
                </a:solidFill>
              </a:rPr>
              <a:t>Remain the same</a:t>
            </a:r>
            <a:endParaRPr sz="2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Use</a:t>
            </a:r>
            <a:r>
              <a:rPr lang="en-US" sz="2200" dirty="0">
                <a:solidFill>
                  <a:schemeClr val="dk1"/>
                </a:solidFill>
                <a:highlight>
                  <a:srgbClr val="FFFFFF"/>
                </a:highlight>
              </a:rPr>
              <a:t> technology that is accessible to all students.</a:t>
            </a: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accent3"/>
                </a:solidFill>
              </a:rPr>
              <a:t>Effective assessment cycle:</a:t>
            </a:r>
            <a:endParaRPr sz="2200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70C0"/>
                </a:solidFill>
              </a:rPr>
              <a:t>Planning-&gt;gathering data-&gt;interpreting-&gt;implement change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606850" y="1509750"/>
            <a:ext cx="73932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is Ownership?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is Student Ownership of Learning?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Does mode of instruction matter?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What can faculty do to foster Student Ownership of Learning?</a:t>
            </a:r>
            <a:endParaRPr sz="280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800"/>
              <a:t>How do faculty take Ownership?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19" y="166651"/>
            <a:ext cx="4248181" cy="49768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" y="95213"/>
            <a:ext cx="4695859" cy="504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73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Reflective Practitioner</a:t>
            </a:r>
            <a:endParaRPr dirty="0"/>
          </a:p>
        </p:txBody>
      </p:sp>
      <p:sp>
        <p:nvSpPr>
          <p:cNvPr id="255" name="Google Shape;255;p38"/>
          <p:cNvSpPr txBox="1"/>
          <p:nvPr/>
        </p:nvSpPr>
        <p:spPr>
          <a:xfrm>
            <a:off x="514900" y="1015700"/>
            <a:ext cx="7674600" cy="42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>
              <a:solidFill>
                <a:schemeClr val="lt1"/>
              </a:solidFill>
            </a:endParaRPr>
          </a:p>
          <a:p>
            <a:pPr marL="9144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Examine curriculum and teaching practices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9144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Keep abreast with current research on learning and teaching </a:t>
            </a:r>
            <a:r>
              <a:rPr lang="en-US" sz="2200" dirty="0">
                <a:solidFill>
                  <a:srgbClr val="0070C0"/>
                </a:solidFill>
              </a:rPr>
              <a:t>(MAA, AMATYC, NOSS, NCTM etc…)</a:t>
            </a:r>
            <a:endParaRPr sz="2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9144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Action research projects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9144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Collaboration </a:t>
            </a:r>
            <a:r>
              <a:rPr lang="en-US" sz="2200" dirty="0">
                <a:solidFill>
                  <a:srgbClr val="0070C0"/>
                </a:solidFill>
              </a:rPr>
              <a:t>(MAA Connect, IMPACT Live!, NCTM Blogs, etc...)</a:t>
            </a:r>
            <a:endParaRPr sz="2200" dirty="0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9144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Understand what ownership is</a:t>
            </a:r>
            <a:endParaRPr sz="2200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0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 dirty="0"/>
              <a:t>Department &amp; Institution Ownership</a:t>
            </a:r>
            <a:endParaRPr sz="3100" dirty="0"/>
          </a:p>
        </p:txBody>
      </p:sp>
      <p:sp>
        <p:nvSpPr>
          <p:cNvPr id="266" name="Google Shape;266;p40"/>
          <p:cNvSpPr txBox="1"/>
          <p:nvPr/>
        </p:nvSpPr>
        <p:spPr>
          <a:xfrm>
            <a:off x="488450" y="1531950"/>
            <a:ext cx="7674600" cy="3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dirty="0"/>
          </a:p>
          <a:p>
            <a:pPr marL="9144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Supply the necessary equipment and training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9144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Ensure that students have access to any needed technology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9144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 dirty="0"/>
              <a:t>Support best practices</a:t>
            </a:r>
            <a:endParaRPr sz="22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>
            <a:spLocks noGrp="1"/>
          </p:cNvSpPr>
          <p:nvPr>
            <p:ph type="title"/>
          </p:nvPr>
        </p:nvSpPr>
        <p:spPr>
          <a:xfrm>
            <a:off x="431731" y="862625"/>
            <a:ext cx="8712269" cy="1631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700" dirty="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 dirty="0">
              <a:solidFill>
                <a:schemeClr val="dk1"/>
              </a:solidFill>
              <a:highlight>
                <a:srgbClr val="EFEFE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rgbClr val="FFFFFF"/>
                </a:solidFill>
              </a:rPr>
              <a:t>What have I found in this new environment…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that I will continue to do in the future?</a:t>
            </a:r>
            <a:endParaRPr sz="4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/>
          <p:nvPr/>
        </p:nvSpPr>
        <p:spPr>
          <a:xfrm>
            <a:off x="-1" y="1"/>
            <a:ext cx="9144001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1" y="0"/>
            <a:ext cx="7306952" cy="5143500"/>
          </a:xfrm>
          <a:custGeom>
            <a:avLst/>
            <a:gdLst/>
            <a:ahLst/>
            <a:cxnLst/>
            <a:rect l="l" t="t" r="r" b="b"/>
            <a:pathLst>
              <a:path w="9742603" h="6858000" extrusionOk="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EF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0" y="0"/>
            <a:ext cx="7035252" cy="5143500"/>
          </a:xfrm>
          <a:custGeom>
            <a:avLst/>
            <a:gdLst/>
            <a:ahLst/>
            <a:cxnLst/>
            <a:rect l="l" t="t" r="r" b="b"/>
            <a:pathLst>
              <a:path w="9380336" h="6858000" extrusionOk="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14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718" y="86853"/>
            <a:ext cx="3094779" cy="12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83813" y="1380670"/>
            <a:ext cx="2760119" cy="126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 descr="A picture containing food,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9191" y="2832880"/>
            <a:ext cx="2348797" cy="37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4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9053" y="3400260"/>
            <a:ext cx="1759895" cy="565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4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5815" y="4108413"/>
            <a:ext cx="1712172" cy="73378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1835978" y="214300"/>
            <a:ext cx="2988685" cy="186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50"/>
              <a:buFont typeface="Arial"/>
              <a:buNone/>
            </a:pPr>
            <a:r>
              <a:rPr lang="en-US" sz="1950" b="1" dirty="0">
                <a:solidFill>
                  <a:schemeClr val="accent5"/>
                </a:solidFill>
              </a:rPr>
              <a:t>Upcoming 4th National Mathematics Summit</a:t>
            </a:r>
            <a:br>
              <a:rPr lang="en-US" sz="1950" b="1" dirty="0">
                <a:solidFill>
                  <a:schemeClr val="accent5"/>
                </a:solidFill>
              </a:rPr>
            </a:br>
            <a:r>
              <a:rPr lang="en-US" sz="500" b="1" dirty="0">
                <a:solidFill>
                  <a:schemeClr val="accent5"/>
                </a:solidFill>
              </a:rPr>
              <a:t>-</a:t>
            </a:r>
            <a:br>
              <a:rPr lang="en-US" sz="1950" dirty="0">
                <a:solidFill>
                  <a:schemeClr val="accent5"/>
                </a:solidFill>
              </a:rPr>
            </a:br>
            <a:r>
              <a:rPr lang="en-US" sz="1950" b="1" dirty="0">
                <a:solidFill>
                  <a:schemeClr val="accent5"/>
                </a:solidFill>
              </a:rPr>
              <a:t>February 23-24, 2021</a:t>
            </a:r>
            <a:br>
              <a:rPr lang="en-US" sz="1950" b="1" dirty="0">
                <a:solidFill>
                  <a:schemeClr val="accent5"/>
                </a:solidFill>
              </a:rPr>
            </a:br>
            <a:r>
              <a:rPr lang="en-US" sz="500" b="1" dirty="0">
                <a:solidFill>
                  <a:schemeClr val="accent5"/>
                </a:solidFill>
              </a:rPr>
              <a:t>-</a:t>
            </a:r>
            <a:br>
              <a:rPr lang="en-US" sz="1950" dirty="0">
                <a:solidFill>
                  <a:schemeClr val="accent5"/>
                </a:solidFill>
              </a:rPr>
            </a:br>
            <a:r>
              <a:rPr lang="en-US" sz="1950" b="1" dirty="0">
                <a:solidFill>
                  <a:schemeClr val="accent5"/>
                </a:solidFill>
              </a:rPr>
              <a:t>Westgate Resort and Casino</a:t>
            </a:r>
            <a:br>
              <a:rPr lang="en-US" sz="1950" b="1" dirty="0">
                <a:solidFill>
                  <a:schemeClr val="accent5"/>
                </a:solidFill>
              </a:rPr>
            </a:br>
            <a:r>
              <a:rPr lang="en-US" sz="500" b="1" dirty="0">
                <a:solidFill>
                  <a:schemeClr val="accent5"/>
                </a:solidFill>
              </a:rPr>
              <a:t>-</a:t>
            </a:r>
            <a:br>
              <a:rPr lang="en-US" sz="1950" b="1" dirty="0">
                <a:solidFill>
                  <a:schemeClr val="accent5"/>
                </a:solidFill>
              </a:rPr>
            </a:br>
            <a:r>
              <a:rPr lang="en-US" sz="1950" b="1" dirty="0">
                <a:solidFill>
                  <a:schemeClr val="accent5"/>
                </a:solidFill>
              </a:rPr>
              <a:t>Las Vegas, NV</a:t>
            </a:r>
            <a:endParaRPr sz="1950" dirty="0">
              <a:solidFill>
                <a:schemeClr val="accent5"/>
              </a:solidFill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5275984" y="4925291"/>
            <a:ext cx="18473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81289" y="4537838"/>
            <a:ext cx="640572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Math Summit is sponsored by AMATYC, NOSS, and Paul Nolting. Supporting partners include: Charles A. Dana Center, Carnegie Math Pathways/WestEd, and the MAA.</a:t>
            </a:r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body" idx="1"/>
          </p:nvPr>
        </p:nvSpPr>
        <p:spPr>
          <a:xfrm>
            <a:off x="167243" y="2355929"/>
            <a:ext cx="5144542" cy="206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chemeClr val="lt1"/>
                </a:solidFill>
              </a:rPr>
              <a:t>The 4th National Math Summit begins at 1:00 p.m. on Tuesday, February 23rd, and features keynote speaker, Jenna Carpenter, concurrent sessions, and more.  The program will conclude Wednesday, February 24th at 5:00 p.m.  This is a pre-conference to the NOSS 2021 conference and requires separate registration (</a:t>
            </a:r>
            <a:r>
              <a:rPr lang="en-US" sz="1800" u="sng" dirty="0">
                <a:solidFill>
                  <a:schemeClr val="hlink"/>
                </a:solidFill>
                <a:hlinkClick r:id="rId8"/>
              </a:rPr>
              <a:t>https://thenoss.org/Math-Summit/</a:t>
            </a:r>
            <a:r>
              <a:rPr lang="en-US" sz="1800" dirty="0">
                <a:solidFill>
                  <a:schemeClr val="lt1"/>
                </a:solidFill>
              </a:rPr>
              <a:t>)</a:t>
            </a:r>
            <a:endParaRPr dirty="0"/>
          </a:p>
          <a:p>
            <a:pPr marL="0" lvl="0" indent="952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Font typeface="Arial"/>
              <a:buNone/>
            </a:pPr>
            <a:endParaRPr sz="1500" dirty="0"/>
          </a:p>
        </p:txBody>
      </p:sp>
      <p:pic>
        <p:nvPicPr>
          <p:cNvPr id="84" name="Google Shape;84;p14" descr="A picture containing food, drawing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206149" y="86853"/>
            <a:ext cx="2365443" cy="1827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7170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-1" y="1"/>
            <a:ext cx="9144001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1" y="0"/>
            <a:ext cx="7306952" cy="5143500"/>
          </a:xfrm>
          <a:custGeom>
            <a:avLst/>
            <a:gdLst/>
            <a:ahLst/>
            <a:cxnLst/>
            <a:rect l="l" t="t" r="r" b="b"/>
            <a:pathLst>
              <a:path w="9742603" h="6858000" extrusionOk="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EF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0" y="0"/>
            <a:ext cx="7035252" cy="5143500"/>
          </a:xfrm>
          <a:custGeom>
            <a:avLst/>
            <a:gdLst/>
            <a:ahLst/>
            <a:cxnLst/>
            <a:rect l="l" t="t" r="r" b="b"/>
            <a:pathLst>
              <a:path w="9380336" h="6858000" extrusionOk="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15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718" y="86853"/>
            <a:ext cx="3094779" cy="12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83813" y="1380670"/>
            <a:ext cx="2760119" cy="126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 descr="A picture containing food,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9191" y="2832880"/>
            <a:ext cx="2348797" cy="37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9053" y="3400260"/>
            <a:ext cx="1759895" cy="565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5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5815" y="4108413"/>
            <a:ext cx="1712172" cy="73378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xfrm>
            <a:off x="1835978" y="214300"/>
            <a:ext cx="2988685" cy="186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50"/>
              <a:buFont typeface="Arial"/>
              <a:buNone/>
            </a:pPr>
            <a:r>
              <a:rPr lang="en-US" sz="1950" b="1">
                <a:solidFill>
                  <a:schemeClr val="accent5"/>
                </a:solidFill>
              </a:rPr>
              <a:t>Upcoming 4th National Mathematics Summit</a:t>
            </a:r>
            <a:br>
              <a:rPr lang="en-US" sz="1950" b="1">
                <a:solidFill>
                  <a:schemeClr val="accent5"/>
                </a:solidFill>
              </a:rPr>
            </a:br>
            <a:r>
              <a:rPr lang="en-US" sz="500" b="1">
                <a:solidFill>
                  <a:schemeClr val="accent5"/>
                </a:solidFill>
              </a:rPr>
              <a:t>-</a:t>
            </a:r>
            <a:br>
              <a:rPr lang="en-US" sz="1950">
                <a:solidFill>
                  <a:schemeClr val="accent5"/>
                </a:solidFill>
              </a:rPr>
            </a:br>
            <a:r>
              <a:rPr lang="en-US" sz="1950" b="1">
                <a:solidFill>
                  <a:schemeClr val="accent5"/>
                </a:solidFill>
              </a:rPr>
              <a:t>February 23-24, 2021</a:t>
            </a:r>
            <a:br>
              <a:rPr lang="en-US" sz="1950" b="1">
                <a:solidFill>
                  <a:schemeClr val="accent5"/>
                </a:solidFill>
              </a:rPr>
            </a:br>
            <a:r>
              <a:rPr lang="en-US" sz="500" b="1">
                <a:solidFill>
                  <a:schemeClr val="accent5"/>
                </a:solidFill>
              </a:rPr>
              <a:t>-</a:t>
            </a:r>
            <a:br>
              <a:rPr lang="en-US" sz="1950">
                <a:solidFill>
                  <a:schemeClr val="accent5"/>
                </a:solidFill>
              </a:rPr>
            </a:br>
            <a:r>
              <a:rPr lang="en-US" sz="1950" b="1">
                <a:solidFill>
                  <a:schemeClr val="accent5"/>
                </a:solidFill>
              </a:rPr>
              <a:t>Westgate Resort and Casino</a:t>
            </a:r>
            <a:br>
              <a:rPr lang="en-US" sz="1950" b="1">
                <a:solidFill>
                  <a:schemeClr val="accent5"/>
                </a:solidFill>
              </a:rPr>
            </a:br>
            <a:r>
              <a:rPr lang="en-US" sz="500" b="1">
                <a:solidFill>
                  <a:schemeClr val="accent5"/>
                </a:solidFill>
              </a:rPr>
              <a:t>-</a:t>
            </a:r>
            <a:br>
              <a:rPr lang="en-US" sz="1950" b="1">
                <a:solidFill>
                  <a:schemeClr val="accent5"/>
                </a:solidFill>
              </a:rPr>
            </a:br>
            <a:r>
              <a:rPr lang="en-US" sz="1950" b="1">
                <a:solidFill>
                  <a:schemeClr val="accent5"/>
                </a:solidFill>
              </a:rPr>
              <a:t>Las Vegas, NV</a:t>
            </a:r>
            <a:endParaRPr sz="1950">
              <a:solidFill>
                <a:schemeClr val="accent5"/>
              </a:solidFill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5275984" y="4925291"/>
            <a:ext cx="18473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5" descr="A picture containing food,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06149" y="86853"/>
            <a:ext cx="2365443" cy="1827304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24911" y="2490537"/>
            <a:ext cx="6414212" cy="2564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en-US" sz="1665" b="1" dirty="0">
                <a:solidFill>
                  <a:schemeClr val="lt1"/>
                </a:solidFill>
              </a:rPr>
              <a:t>Planning Leadership Team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7"/>
              <a:buNone/>
            </a:pPr>
            <a:r>
              <a:rPr lang="en-US" sz="1387" dirty="0">
                <a:solidFill>
                  <a:schemeClr val="lt1"/>
                </a:solidFill>
              </a:rPr>
              <a:t>Annette Cook, Paul Nolting, Julie Phelps and Nancy Sattler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7"/>
              <a:buNone/>
            </a:pPr>
            <a:endParaRPr sz="277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665"/>
              <a:buNone/>
            </a:pPr>
            <a:r>
              <a:rPr lang="en-US" sz="1665" b="1" dirty="0">
                <a:solidFill>
                  <a:schemeClr val="lt1"/>
                </a:solidFill>
              </a:rPr>
              <a:t>Steering Committee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7"/>
              <a:buNone/>
            </a:pPr>
            <a:r>
              <a:rPr lang="en-US" sz="1387" dirty="0">
                <a:solidFill>
                  <a:schemeClr val="lt1"/>
                </a:solidFill>
              </a:rPr>
              <a:t>Christina Cobb and Denise Lujan (NOSS)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7"/>
              <a:buNone/>
            </a:pPr>
            <a:r>
              <a:rPr lang="en-US" sz="1387" dirty="0">
                <a:solidFill>
                  <a:schemeClr val="lt1"/>
                </a:solidFill>
              </a:rPr>
              <a:t>Rochelle Beatty, Kathryn Van Wagoner, and Laura Watkins (AMATYC)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7"/>
              <a:buNone/>
            </a:pPr>
            <a:r>
              <a:rPr lang="en-US" sz="1387" dirty="0">
                <a:solidFill>
                  <a:schemeClr val="lt1"/>
                </a:solidFill>
              </a:rPr>
              <a:t>Connie Richardson and Paula Talley (Charles A. Dana Center)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7"/>
              <a:buNone/>
            </a:pPr>
            <a:r>
              <a:rPr lang="en-US" sz="1387" dirty="0">
                <a:solidFill>
                  <a:schemeClr val="lt1"/>
                </a:solidFill>
              </a:rPr>
              <a:t>Ann Edwards (Carnegie Math Pathways/WestEd)</a:t>
            </a:r>
            <a:endParaRPr dirty="0"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387"/>
              <a:buNone/>
            </a:pPr>
            <a:r>
              <a:rPr lang="en-US" sz="1387" dirty="0">
                <a:solidFill>
                  <a:schemeClr val="lt1"/>
                </a:solidFill>
              </a:rPr>
              <a:t>April Strom (MAA)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4271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-1" y="1"/>
            <a:ext cx="9144001" cy="51434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1" y="0"/>
            <a:ext cx="7306952" cy="5143500"/>
          </a:xfrm>
          <a:custGeom>
            <a:avLst/>
            <a:gdLst/>
            <a:ahLst/>
            <a:cxnLst/>
            <a:rect l="l" t="t" r="r" b="b"/>
            <a:pathLst>
              <a:path w="9742603" h="6858000" extrusionOk="0">
                <a:moveTo>
                  <a:pt x="0" y="0"/>
                </a:moveTo>
                <a:lnTo>
                  <a:pt x="152400" y="0"/>
                </a:lnTo>
                <a:lnTo>
                  <a:pt x="6566449" y="0"/>
                </a:lnTo>
                <a:lnTo>
                  <a:pt x="9742603" y="6858000"/>
                </a:lnTo>
                <a:lnTo>
                  <a:pt x="152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EFEFE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/>
          <p:nvPr/>
        </p:nvSpPr>
        <p:spPr>
          <a:xfrm>
            <a:off x="0" y="0"/>
            <a:ext cx="7035252" cy="5143500"/>
          </a:xfrm>
          <a:custGeom>
            <a:avLst/>
            <a:gdLst/>
            <a:ahLst/>
            <a:cxnLst/>
            <a:rect l="l" t="t" r="r" b="b"/>
            <a:pathLst>
              <a:path w="9380336" h="6858000" extrusionOk="0">
                <a:moveTo>
                  <a:pt x="0" y="0"/>
                </a:moveTo>
                <a:lnTo>
                  <a:pt x="6204182" y="0"/>
                </a:lnTo>
                <a:lnTo>
                  <a:pt x="93803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0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6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8718" y="86853"/>
            <a:ext cx="3094779" cy="1206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183813" y="1380670"/>
            <a:ext cx="2760119" cy="1263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6" descr="A picture containing food,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39191" y="2832880"/>
            <a:ext cx="2348797" cy="37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6" descr="A close up of a 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19053" y="3400260"/>
            <a:ext cx="1759895" cy="565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6" descr="A picture containing drawing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75815" y="4108413"/>
            <a:ext cx="1712172" cy="733788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1819386" y="153067"/>
            <a:ext cx="2988685" cy="1867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950"/>
              <a:buFont typeface="Arial"/>
              <a:buNone/>
            </a:pPr>
            <a:r>
              <a:rPr lang="en-US" sz="1950" b="1">
                <a:solidFill>
                  <a:schemeClr val="accent5"/>
                </a:solidFill>
              </a:rPr>
              <a:t>Upcoming 4th National Mathematics Summit</a:t>
            </a:r>
            <a:br>
              <a:rPr lang="en-US" sz="1950" b="1">
                <a:solidFill>
                  <a:schemeClr val="accent5"/>
                </a:solidFill>
              </a:rPr>
            </a:br>
            <a:r>
              <a:rPr lang="en-US" sz="500" b="1">
                <a:solidFill>
                  <a:schemeClr val="accent5"/>
                </a:solidFill>
              </a:rPr>
              <a:t>-</a:t>
            </a:r>
            <a:br>
              <a:rPr lang="en-US" sz="1950">
                <a:solidFill>
                  <a:schemeClr val="accent5"/>
                </a:solidFill>
              </a:rPr>
            </a:br>
            <a:r>
              <a:rPr lang="en-US" sz="1950" b="1">
                <a:solidFill>
                  <a:schemeClr val="accent5"/>
                </a:solidFill>
              </a:rPr>
              <a:t>February 23-24, 2021</a:t>
            </a:r>
            <a:br>
              <a:rPr lang="en-US" sz="1950" b="1">
                <a:solidFill>
                  <a:schemeClr val="accent5"/>
                </a:solidFill>
              </a:rPr>
            </a:br>
            <a:r>
              <a:rPr lang="en-US" sz="500" b="1">
                <a:solidFill>
                  <a:schemeClr val="accent5"/>
                </a:solidFill>
              </a:rPr>
              <a:t>-</a:t>
            </a:r>
            <a:br>
              <a:rPr lang="en-US" sz="1950">
                <a:solidFill>
                  <a:schemeClr val="accent5"/>
                </a:solidFill>
              </a:rPr>
            </a:br>
            <a:r>
              <a:rPr lang="en-US" sz="1950" b="1">
                <a:solidFill>
                  <a:schemeClr val="accent5"/>
                </a:solidFill>
              </a:rPr>
              <a:t>Westgate Resort and Casino</a:t>
            </a:r>
            <a:br>
              <a:rPr lang="en-US" sz="1950" b="1">
                <a:solidFill>
                  <a:schemeClr val="accent5"/>
                </a:solidFill>
              </a:rPr>
            </a:br>
            <a:r>
              <a:rPr lang="en-US" sz="500" b="1">
                <a:solidFill>
                  <a:schemeClr val="accent5"/>
                </a:solidFill>
              </a:rPr>
              <a:t>-</a:t>
            </a:r>
            <a:br>
              <a:rPr lang="en-US" sz="1950" b="1">
                <a:solidFill>
                  <a:schemeClr val="accent5"/>
                </a:solidFill>
              </a:rPr>
            </a:br>
            <a:r>
              <a:rPr lang="en-US" sz="1950" b="1">
                <a:solidFill>
                  <a:schemeClr val="accent5"/>
                </a:solidFill>
              </a:rPr>
              <a:t>Las Vegas, NV</a:t>
            </a:r>
            <a:endParaRPr sz="1950">
              <a:solidFill>
                <a:schemeClr val="accent5"/>
              </a:solidFill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5275984" y="4925291"/>
            <a:ext cx="184731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16" descr="A picture containing food, drawing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206149" y="86853"/>
            <a:ext cx="2365443" cy="1827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6"/>
          <p:cNvSpPr txBox="1"/>
          <p:nvPr/>
        </p:nvSpPr>
        <p:spPr>
          <a:xfrm>
            <a:off x="-13090" y="2126400"/>
            <a:ext cx="6689400" cy="28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July 21, 2 p.m. ET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Equity in </a:t>
            </a:r>
            <a:r>
              <a:rPr lang="en-US" dirty="0">
                <a:solidFill>
                  <a:schemeClr val="lt1"/>
                </a:solidFill>
              </a:rPr>
              <a:t>the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Math Classroom: Strategies for Reaching Every Student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Jenna Carpenter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lang="en-US" sz="10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Sponsored by </a:t>
            </a:r>
            <a:r>
              <a:rPr lang="en-US" sz="1000" b="0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AMATYC</a:t>
            </a:r>
            <a:r>
              <a:rPr lang="en-US" sz="10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Equity Committee and NOSS Equity, Access and Inclusion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August</a:t>
            </a:r>
            <a:r>
              <a:rPr lang="en-US" b="1" dirty="0">
                <a:solidFill>
                  <a:schemeClr val="lt1"/>
                </a:solidFill>
              </a:rPr>
              <a:t> 19, 2 p.m. ET</a:t>
            </a:r>
            <a:endParaRPr b="1" dirty="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300" dirty="0">
                <a:solidFill>
                  <a:schemeClr val="lt1"/>
                </a:solidFill>
              </a:rPr>
              <a:t>Implementation</a:t>
            </a:r>
            <a:r>
              <a:rPr lang="en-US" sz="13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dirty="0">
                <a:solidFill>
                  <a:schemeClr val="lt1"/>
                </a:solidFill>
              </a:rPr>
              <a:t>of</a:t>
            </a:r>
            <a:r>
              <a:rPr lang="en-US" sz="13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dirty="0">
                <a:solidFill>
                  <a:schemeClr val="lt1"/>
                </a:solidFill>
              </a:rPr>
              <a:t>the</a:t>
            </a:r>
            <a:r>
              <a:rPr lang="en-US" sz="13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dirty="0">
                <a:solidFill>
                  <a:schemeClr val="lt1"/>
                </a:solidFill>
              </a:rPr>
              <a:t>Common Vision</a:t>
            </a:r>
            <a:r>
              <a:rPr lang="en-US" sz="13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dirty="0">
                <a:solidFill>
                  <a:schemeClr val="lt1"/>
                </a:solidFill>
              </a:rPr>
              <a:t>through the</a:t>
            </a:r>
            <a:r>
              <a:rPr lang="en-US" sz="13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dirty="0">
                <a:solidFill>
                  <a:schemeClr val="lt1"/>
                </a:solidFill>
              </a:rPr>
              <a:t>Eyes</a:t>
            </a:r>
            <a:r>
              <a:rPr lang="en-US" sz="13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dirty="0">
                <a:solidFill>
                  <a:schemeClr val="lt1"/>
                </a:solidFill>
              </a:rPr>
              <a:t>of</a:t>
            </a:r>
            <a:r>
              <a:rPr lang="en-US" sz="13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dirty="0">
                <a:solidFill>
                  <a:schemeClr val="lt1"/>
                </a:solidFill>
              </a:rPr>
              <a:t>the</a:t>
            </a:r>
            <a:r>
              <a:rPr lang="en-US" sz="13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dirty="0">
                <a:solidFill>
                  <a:schemeClr val="lt1"/>
                </a:solidFill>
              </a:rPr>
              <a:t>Teaching</a:t>
            </a:r>
            <a:r>
              <a:rPr lang="en-US" sz="1300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300" dirty="0">
                <a:solidFill>
                  <a:schemeClr val="lt1"/>
                </a:solidFill>
              </a:rPr>
              <a:t>Practitioner</a:t>
            </a:r>
            <a:endParaRPr sz="1300" b="1" dirty="0">
              <a:solidFill>
                <a:srgbClr val="FFFFF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dirty="0">
                <a:solidFill>
                  <a:schemeClr val="lt1"/>
                </a:solidFill>
              </a:rPr>
              <a:t>Nancy Sattler,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Denise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Lujan,Annette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Cook and Julie Phelps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000"/>
              <a:buFont typeface="Arial"/>
              <a:buNone/>
            </a:pPr>
            <a:r>
              <a:rPr lang="en-US" sz="10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Sponsored by </a:t>
            </a:r>
            <a:r>
              <a:rPr lang="en-US" sz="1000" b="0" i="1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AMATYC</a:t>
            </a:r>
            <a:r>
              <a:rPr lang="en-US" sz="10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Standards Committee and NOSS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September: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Developmental Math Partnership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October: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Pathways Partnership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November: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Professional Development &amp; Department Issues in a Pandemic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January: 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Student Engagement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67423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2"/>
          <p:cNvSpPr txBox="1">
            <a:spLocks noGrp="1"/>
          </p:cNvSpPr>
          <p:nvPr>
            <p:ph type="body" idx="1"/>
          </p:nvPr>
        </p:nvSpPr>
        <p:spPr>
          <a:xfrm>
            <a:off x="1086787" y="2901754"/>
            <a:ext cx="7886700" cy="118561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Come join us on </a:t>
            </a:r>
            <a:r>
              <a:rPr lang="en-US" dirty="0" err="1"/>
              <a:t>my.amatyc.org</a:t>
            </a:r>
            <a:r>
              <a:rPr lang="en-US" dirty="0"/>
              <a:t> to continue this conversation on </a:t>
            </a:r>
            <a:r>
              <a:rPr lang="en-US" i="1" dirty="0"/>
              <a:t>IMPACT</a:t>
            </a:r>
            <a:r>
              <a:rPr lang="en-US" dirty="0"/>
              <a:t> Live!</a:t>
            </a: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Look us up in the directory! See you there.</a:t>
            </a:r>
            <a:endParaRPr dirty="0"/>
          </a:p>
        </p:txBody>
      </p:sp>
      <p:sp>
        <p:nvSpPr>
          <p:cNvPr id="278" name="Google Shape;278;p42"/>
          <p:cNvSpPr txBox="1">
            <a:spLocks noGrp="1"/>
          </p:cNvSpPr>
          <p:nvPr>
            <p:ph type="title"/>
          </p:nvPr>
        </p:nvSpPr>
        <p:spPr>
          <a:xfrm>
            <a:off x="997012" y="986110"/>
            <a:ext cx="7886700" cy="96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Thank you for participating in this Webinar.  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spread the word about Ownership</a:t>
            </a:r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025421-130E-D847-B12C-4544F67F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787" y="777240"/>
            <a:ext cx="7886700" cy="1916235"/>
          </a:xfrm>
        </p:spPr>
        <p:txBody>
          <a:bodyPr/>
          <a:lstStyle/>
          <a:p>
            <a:r>
              <a:rPr lang="en-US" sz="4000" dirty="0"/>
              <a:t>Contact Info</a:t>
            </a:r>
            <a:br>
              <a:rPr lang="en-US" sz="3000" dirty="0"/>
            </a:br>
            <a:r>
              <a:rPr lang="en-US" sz="3000" dirty="0">
                <a:solidFill>
                  <a:schemeClr val="bg1"/>
                </a:solidFill>
              </a:rPr>
              <a:t>Karen Gaines – </a:t>
            </a:r>
            <a:r>
              <a:rPr lang="en-US" sz="3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karengainesedu@gmail.com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Julie Phelps – </a:t>
            </a:r>
            <a:r>
              <a:rPr lang="en-US" sz="3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jphelps@valenciacollege.edu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br>
              <a:rPr lang="en-US" sz="3000" dirty="0">
                <a:solidFill>
                  <a:schemeClr val="bg1"/>
                </a:solidFill>
              </a:rPr>
            </a:br>
            <a:r>
              <a:rPr lang="en-US" sz="3000" dirty="0">
                <a:solidFill>
                  <a:schemeClr val="bg1"/>
                </a:solidFill>
              </a:rPr>
              <a:t>Evan Evans – </a:t>
            </a:r>
            <a:r>
              <a:rPr lang="en-US" sz="30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eevans@frederick.edu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0966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title"/>
          </p:nvPr>
        </p:nvSpPr>
        <p:spPr>
          <a:xfrm>
            <a:off x="934375" y="950492"/>
            <a:ext cx="7886700" cy="2716251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bg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one or two words (hashtagable) come to mind when you hear the word OWNERSHIP?</a:t>
            </a:r>
            <a:br>
              <a:rPr lang="en-US" sz="4000" dirty="0">
                <a:solidFill>
                  <a:schemeClr val="bg1"/>
                </a:solidFill>
                <a:uFill>
                  <a:noFill/>
                </a:uFill>
              </a:rPr>
            </a:br>
            <a:r>
              <a:rPr lang="en-US" sz="4000" dirty="0">
                <a:solidFill>
                  <a:schemeClr val="bg1"/>
                </a:solidFill>
                <a:uFill>
                  <a:noFill/>
                </a:uFill>
              </a:rPr>
              <a:t>(</a:t>
            </a:r>
            <a:r>
              <a:rPr lang="en-US" sz="4000" dirty="0" err="1">
                <a:solidFill>
                  <a:schemeClr val="bg1"/>
                </a:solidFill>
                <a:uFill>
                  <a:noFill/>
                </a:uFill>
              </a:rPr>
              <a:t>ie:thisisit</a:t>
            </a:r>
            <a:r>
              <a:rPr lang="en-US" sz="4000" dirty="0">
                <a:solidFill>
                  <a:schemeClr val="bg1"/>
                </a:solidFill>
                <a:uFill>
                  <a:noFill/>
                </a:uFill>
              </a:rPr>
              <a:t>)</a:t>
            </a:r>
            <a:endParaRPr sz="4000" dirty="0">
              <a:solidFill>
                <a:schemeClr val="bg1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-48450" y="152400"/>
            <a:ext cx="9240900" cy="8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</a:rPr>
              <a:t>Let’s take a quick poll:</a:t>
            </a:r>
            <a:endParaRPr sz="9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AC2C1-544B-7F44-8679-CE8F653B72ED}"/>
              </a:ext>
            </a:extLst>
          </p:cNvPr>
          <p:cNvSpPr txBox="1"/>
          <p:nvPr/>
        </p:nvSpPr>
        <p:spPr>
          <a:xfrm>
            <a:off x="1238597" y="3566160"/>
            <a:ext cx="65421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C000"/>
                </a:solidFill>
              </a:rPr>
              <a:t>Click on this question above to see the poll results.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1138587" y="3042405"/>
            <a:ext cx="7886700" cy="6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You cannot teach a man anything;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you can only help him to find it within himself 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~ Galileo Galilei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518400" y="651275"/>
            <a:ext cx="8625600" cy="17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r>
              <a:rPr lang="en-US"/>
              <a:t>Student Ownership of Learning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rial"/>
              <a:buNone/>
            </a:pP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444011" y="248261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Let’s Take a Stab at It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2D00E0-C60D-4F2A-97F8-D0558F4F3D06}"/>
              </a:ext>
            </a:extLst>
          </p:cNvPr>
          <p:cNvSpPr txBox="1"/>
          <p:nvPr/>
        </p:nvSpPr>
        <p:spPr>
          <a:xfrm>
            <a:off x="512559" y="1430412"/>
            <a:ext cx="7403699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en-US" sz="2000" dirty="0"/>
              <a:t>Educational Definition of Ownership</a:t>
            </a:r>
          </a:p>
          <a:p>
            <a:pPr marL="457200" lvl="0" indent="-317500">
              <a:spcBef>
                <a:spcPts val="1000"/>
              </a:spcBef>
              <a:buSzPts val="1400"/>
              <a:buChar char="★"/>
            </a:pPr>
            <a:r>
              <a:rPr lang="en-US" sz="2000" dirty="0"/>
              <a:t>Right and Responsibility</a:t>
            </a:r>
          </a:p>
          <a:p>
            <a:pPr marL="457200" lvl="0" indent="-317500">
              <a:buSzPts val="1400"/>
              <a:buChar char="★"/>
            </a:pPr>
            <a:r>
              <a:rPr lang="en-US" sz="2000" dirty="0"/>
              <a:t>Buy-In</a:t>
            </a:r>
          </a:p>
          <a:p>
            <a:pPr marL="457200" lvl="0" indent="-317500">
              <a:buSzPts val="1400"/>
              <a:buChar char="★"/>
            </a:pPr>
            <a:r>
              <a:rPr lang="en-US" sz="2000" dirty="0"/>
              <a:t>Identifying With</a:t>
            </a:r>
          </a:p>
          <a:p>
            <a:pPr marL="139700" lvl="0">
              <a:buSzPts val="1400"/>
            </a:pPr>
            <a:endParaRPr lang="en-US" sz="2000" dirty="0"/>
          </a:p>
          <a:p>
            <a:pPr marL="139700" lvl="0">
              <a:buSzPts val="1400"/>
            </a:pPr>
            <a:endParaRPr lang="en-US" dirty="0"/>
          </a:p>
          <a:p>
            <a:pPr marL="139700" lvl="0">
              <a:buSzPts val="1400"/>
            </a:pPr>
            <a:r>
              <a:rPr lang="en-US" sz="2000" dirty="0"/>
              <a:t>“…attitude of laying claim to one’s personal charge for learning”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6C85C-3382-498B-8F9D-01405E3C5403}"/>
              </a:ext>
            </a:extLst>
          </p:cNvPr>
          <p:cNvSpPr txBox="1"/>
          <p:nvPr/>
        </p:nvSpPr>
        <p:spPr>
          <a:xfrm>
            <a:off x="712601" y="4281914"/>
            <a:ext cx="735934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Wiley, J. (2009). </a:t>
            </a:r>
            <a:r>
              <a:rPr lang="en-US" sz="1200" i="1" dirty="0"/>
              <a:t>Student ownership of learning: An analysis</a:t>
            </a:r>
            <a:r>
              <a:rPr lang="en-US" sz="1200" dirty="0"/>
              <a:t>.  Unpublished manuscript. A thesis submitted to the graduate division of the University of Hawaii in partial fulfillment of the requirements for the degree of Master of Education in Educational Foundations.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408842" y="239469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Digging Deeper</a:t>
            </a:r>
            <a:endParaRPr dirty="0"/>
          </a:p>
        </p:txBody>
      </p:sp>
      <p:sp>
        <p:nvSpPr>
          <p:cNvPr id="152" name="Google Shape;152;p22"/>
          <p:cNvSpPr txBox="1"/>
          <p:nvPr/>
        </p:nvSpPr>
        <p:spPr>
          <a:xfrm>
            <a:off x="261550" y="1233375"/>
            <a:ext cx="8033992" cy="281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>
                <a:solidFill>
                  <a:schemeClr val="lt1"/>
                </a:solidFill>
              </a:rPr>
              <a:t>Characteristics</a:t>
            </a:r>
            <a:endParaRPr sz="2200" dirty="0">
              <a:solidFill>
                <a:schemeClr val="lt1"/>
              </a:solidFill>
            </a:endParaRPr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dirty="0"/>
              <a:t>The Quest:</a:t>
            </a:r>
          </a:p>
          <a:p>
            <a:pPr marL="457200" lvl="0" indent="-317500">
              <a:spcBef>
                <a:spcPts val="1000"/>
              </a:spcBef>
              <a:buSzPts val="1400"/>
              <a:buChar char="★"/>
            </a:pPr>
            <a:r>
              <a:rPr lang="en-US" sz="2400" dirty="0"/>
              <a:t>Starting Point – needs a catalyst	     awakening</a:t>
            </a:r>
          </a:p>
          <a:p>
            <a:pPr marL="457200" lvl="0" indent="-317500">
              <a:spcBef>
                <a:spcPts val="1000"/>
              </a:spcBef>
              <a:buSzPts val="1400"/>
              <a:buChar char="★"/>
            </a:pPr>
            <a:r>
              <a:rPr lang="en-US" sz="2400" dirty="0"/>
              <a:t>Environment  - fragile, robust/weaker 	supportive</a:t>
            </a:r>
          </a:p>
          <a:p>
            <a:pPr marL="139700" lvl="0">
              <a:spcBef>
                <a:spcPts val="1000"/>
              </a:spcBef>
              <a:buSzPts val="1400"/>
            </a:pPr>
            <a:endParaRPr lang="en-US" sz="2400" dirty="0"/>
          </a:p>
          <a:p>
            <a:pPr marL="139700" lvl="0">
              <a:spcBef>
                <a:spcPts val="1000"/>
              </a:spcBef>
              <a:buSzPts val="1400"/>
            </a:pPr>
            <a:r>
              <a:rPr lang="en-US" sz="2400" dirty="0"/>
              <a:t>The Method:</a:t>
            </a:r>
          </a:p>
          <a:p>
            <a:pPr marL="457200" lvl="0" indent="-317500">
              <a:spcBef>
                <a:spcPts val="1000"/>
              </a:spcBef>
              <a:buSzPts val="1400"/>
              <a:buChar char="★"/>
            </a:pPr>
            <a:r>
              <a:rPr lang="en-US" sz="2400" dirty="0"/>
              <a:t>Collaboration</a:t>
            </a:r>
          </a:p>
          <a:p>
            <a:pPr marL="457200" lvl="0" indent="-317500">
              <a:spcBef>
                <a:spcPts val="1000"/>
              </a:spcBef>
              <a:buSzPts val="1400"/>
              <a:buChar char="★"/>
            </a:pPr>
            <a:r>
              <a:rPr lang="en-US" sz="2400" dirty="0"/>
              <a:t>Research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1100"/>
            </a:pPr>
            <a:endParaRPr lang="en-US" sz="2400" dirty="0"/>
          </a:p>
          <a:p>
            <a:pPr marL="139700" lvl="0">
              <a:spcBef>
                <a:spcPts val="1000"/>
              </a:spcBef>
              <a:buSzPts val="1400"/>
            </a:pPr>
            <a:endParaRPr lang="en-US" sz="2400" dirty="0"/>
          </a:p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D8C2A0E-F37F-49D4-B99C-9BA49C652FAA}"/>
              </a:ext>
            </a:extLst>
          </p:cNvPr>
          <p:cNvSpPr/>
          <p:nvPr/>
        </p:nvSpPr>
        <p:spPr>
          <a:xfrm>
            <a:off x="5548184" y="2236573"/>
            <a:ext cx="4942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0A353B4-A51D-4856-904B-D08AFF0BE3A7}"/>
              </a:ext>
            </a:extLst>
          </p:cNvPr>
          <p:cNvSpPr/>
          <p:nvPr/>
        </p:nvSpPr>
        <p:spPr>
          <a:xfrm>
            <a:off x="6182497" y="2708809"/>
            <a:ext cx="4942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title"/>
          </p:nvPr>
        </p:nvSpPr>
        <p:spPr>
          <a:xfrm>
            <a:off x="444011" y="248261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Does It Look Like?</a:t>
            </a:r>
            <a:endParaRPr dirty="0"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1"/>
          </p:nvPr>
        </p:nvSpPr>
        <p:spPr>
          <a:xfrm>
            <a:off x="711311" y="1343625"/>
            <a:ext cx="7619400" cy="87616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/>
              <a:t>Students should not just be ‘doing’ or ‘understanding’ school, but ‘owning’ their learning.</a:t>
            </a:r>
            <a:endParaRPr sz="23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2D00E0-C60D-4F2A-97F8-D0558F4F3D06}"/>
              </a:ext>
            </a:extLst>
          </p:cNvPr>
          <p:cNvSpPr txBox="1"/>
          <p:nvPr/>
        </p:nvSpPr>
        <p:spPr>
          <a:xfrm>
            <a:off x="711311" y="2321249"/>
            <a:ext cx="7403699" cy="2282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000"/>
              </a:spcBef>
            </a:pPr>
            <a:r>
              <a:rPr lang="en-US" sz="2000" dirty="0"/>
              <a:t>A student who </a:t>
            </a:r>
            <a:r>
              <a:rPr lang="en-US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owns</a:t>
            </a:r>
            <a:r>
              <a:rPr lang="en-US" sz="2000" dirty="0"/>
              <a:t> their learning can </a:t>
            </a:r>
          </a:p>
          <a:p>
            <a:pPr marL="457200" lvl="0" indent="-317500">
              <a:spcBef>
                <a:spcPts val="1000"/>
              </a:spcBef>
              <a:buSzPts val="1400"/>
              <a:buChar char="★"/>
            </a:pPr>
            <a:r>
              <a:rPr lang="en-US" sz="2000" dirty="0"/>
              <a:t>state what they are learning and why</a:t>
            </a:r>
          </a:p>
          <a:p>
            <a:pPr marL="457200" lvl="0" indent="-317500">
              <a:buSzPts val="1400"/>
              <a:buChar char="★"/>
            </a:pPr>
            <a:r>
              <a:rPr lang="en-US" sz="2000" dirty="0"/>
              <a:t>explain how they learn best</a:t>
            </a:r>
          </a:p>
          <a:p>
            <a:pPr marL="457200" lvl="0" indent="-317500">
              <a:buSzPts val="1400"/>
              <a:buChar char="★"/>
            </a:pPr>
            <a:r>
              <a:rPr lang="en-US" sz="2000" dirty="0"/>
              <a:t>articulate when they are learning </a:t>
            </a:r>
          </a:p>
          <a:p>
            <a:pPr marL="457200" lvl="0" indent="-317500">
              <a:buSzPts val="1400"/>
              <a:buChar char="★"/>
            </a:pPr>
            <a:r>
              <a:rPr lang="en-US" sz="2000" dirty="0"/>
              <a:t>articulate when they are struggling and understands their role in any academic setting 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AA67F6-A619-4C46-AEBC-62B428517322}"/>
              </a:ext>
            </a:extLst>
          </p:cNvPr>
          <p:cNvSpPr txBox="1"/>
          <p:nvPr/>
        </p:nvSpPr>
        <p:spPr>
          <a:xfrm>
            <a:off x="711311" y="4474556"/>
            <a:ext cx="7006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Crowe, R., &amp; Kennedy, J. (2018). </a:t>
            </a:r>
            <a:r>
              <a:rPr lang="en-US" sz="1200" i="1" dirty="0"/>
              <a:t>Developing Student Ownership: Supporting Students to Own Their Learning through the Use of Strategic Learning</a:t>
            </a:r>
            <a:r>
              <a:rPr lang="en-US" sz="1200" dirty="0"/>
              <a:t>. Learning Sciences International.</a:t>
            </a:r>
          </a:p>
        </p:txBody>
      </p:sp>
    </p:spTree>
    <p:extLst>
      <p:ext uri="{BB962C8B-B14F-4D97-AF65-F5344CB8AC3E}">
        <p14:creationId xmlns:p14="http://schemas.microsoft.com/office/powerpoint/2010/main" val="3202274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444011" y="248261"/>
            <a:ext cx="7886700" cy="993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Bottom Line – Finding the Catalyst</a:t>
            </a:r>
            <a:endParaRPr sz="3600" dirty="0"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444011" y="1343635"/>
            <a:ext cx="7886700" cy="3492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Helping students learn how to 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self assess</a:t>
            </a:r>
          </a:p>
          <a:p>
            <a:pPr indent="-317500">
              <a:buSzPts val="1400"/>
              <a:buFont typeface="Arial"/>
              <a:buChar char="★"/>
            </a:pPr>
            <a:r>
              <a:rPr lang="en-US" dirty="0"/>
              <a:t>Intentional  - why and explain to students</a:t>
            </a:r>
          </a:p>
          <a:p>
            <a:pPr indent="-317500">
              <a:buSzPts val="1400"/>
              <a:buFont typeface="Arial"/>
              <a:buChar char="★"/>
            </a:pPr>
            <a:r>
              <a:rPr lang="en-US" dirty="0"/>
              <a:t>Provide resources for learning (failure, mindset, how to learn)</a:t>
            </a:r>
          </a:p>
          <a:p>
            <a:pPr indent="-317500">
              <a:buSzPts val="1400"/>
              <a:buFont typeface="Arial"/>
              <a:buChar char="★"/>
            </a:pPr>
            <a:r>
              <a:rPr lang="en-US" dirty="0"/>
              <a:t>Objectives must be repeated</a:t>
            </a:r>
          </a:p>
          <a:p>
            <a:pPr indent="-317500">
              <a:buSzPts val="1400"/>
              <a:buFont typeface="Arial"/>
              <a:buChar char="★"/>
            </a:pPr>
            <a:r>
              <a:rPr lang="en-US" dirty="0"/>
              <a:t>During group work ask better questions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0000"/>
      </a:accent1>
      <a:accent2>
        <a:srgbClr val="0046BE"/>
      </a:accent2>
      <a:accent3>
        <a:srgbClr val="FF8200"/>
      </a:accent3>
      <a:accent4>
        <a:srgbClr val="00A499"/>
      </a:accent4>
      <a:accent5>
        <a:srgbClr val="F0B323"/>
      </a:accent5>
      <a:accent6>
        <a:srgbClr val="009CDE"/>
      </a:accent6>
      <a:hlink>
        <a:srgbClr val="009CDE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1444</Words>
  <Application>Microsoft Office PowerPoint</Application>
  <PresentationFormat>On-screen Show (16:9)</PresentationFormat>
  <Paragraphs>211</Paragraphs>
  <Slides>38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Wingdings</vt:lpstr>
      <vt:lpstr>Custom Design</vt:lpstr>
      <vt:lpstr>Fostering Student and Faculty Ownership in a Pandemic</vt:lpstr>
      <vt:lpstr>Background on IMPACT  Improving Mathematical PROWESS and College Teaching  PRoficiency, OWnership, Engagement, Student Success</vt:lpstr>
      <vt:lpstr>Overview</vt:lpstr>
      <vt:lpstr>What one or two words (hashtagable) come to mind when you hear the word OWNERSHIP? (ie:thisisit)</vt:lpstr>
      <vt:lpstr>Student Ownership of Learning </vt:lpstr>
      <vt:lpstr>Let’s Take a Stab at It</vt:lpstr>
      <vt:lpstr>Digging Deeper</vt:lpstr>
      <vt:lpstr>What Does It Look Like?</vt:lpstr>
      <vt:lpstr>Bottom Line – Finding the Catalyst</vt:lpstr>
      <vt:lpstr>Self-Assessment (not a quiz!)</vt:lpstr>
      <vt:lpstr>Good Example</vt:lpstr>
      <vt:lpstr>Not So Good Example</vt:lpstr>
      <vt:lpstr>More Self-Assessment</vt:lpstr>
      <vt:lpstr>What is one thing you did when the pandemic hit to foster student ownership?  Phrases with spaces allowed on this poll</vt:lpstr>
      <vt:lpstr>Sometimes when we try something new, we are pleasantly surprised!</vt:lpstr>
      <vt:lpstr>Face to Face Test Corrections</vt:lpstr>
      <vt:lpstr>Questionnaire Example</vt:lpstr>
      <vt:lpstr>Questionnaire Example</vt:lpstr>
      <vt:lpstr>Questionnaire Example</vt:lpstr>
      <vt:lpstr>Questionnaire Example</vt:lpstr>
      <vt:lpstr>Questionnaire Example</vt:lpstr>
      <vt:lpstr>Online Module (my new preference) </vt:lpstr>
      <vt:lpstr>Online Module Results</vt:lpstr>
      <vt:lpstr>Tests Corrections: Old vs. New</vt:lpstr>
      <vt:lpstr>How do I do _____ in a pandemic?   HashtagableAnswersOnThisPoll</vt:lpstr>
      <vt:lpstr>Pandemic hits... What do I do now?</vt:lpstr>
      <vt:lpstr>Faculty Ownership</vt:lpstr>
      <vt:lpstr>Learning Environment</vt:lpstr>
      <vt:lpstr>Course Design</vt:lpstr>
      <vt:lpstr>PowerPoint Presentation</vt:lpstr>
      <vt:lpstr>Reflective Practitioner</vt:lpstr>
      <vt:lpstr>Department &amp; Institution Ownership</vt:lpstr>
      <vt:lpstr>  What have I found in this new environment… that I will continue to do in the future?</vt:lpstr>
      <vt:lpstr>Upcoming 4th National Mathematics Summit - February 23-24, 2021 - Westgate Resort and Casino - Las Vegas, NV</vt:lpstr>
      <vt:lpstr>Upcoming 4th National Mathematics Summit - February 23-24, 2021 - Westgate Resort and Casino - Las Vegas, NV</vt:lpstr>
      <vt:lpstr>Upcoming 4th National Mathematics Summit - February 23-24, 2021 - Westgate Resort and Casino - Las Vegas, NV</vt:lpstr>
      <vt:lpstr>Thank you for participating in this Webinar.   Let’s spread the word about Ownership</vt:lpstr>
      <vt:lpstr>Contact Info Karen Gaines – karengainesedu@gmail.com  Julie Phelps – jphelps@valenciacollege.edu  Evan Evans – eevans@frederick.edu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Student and Faculty Ownership in a Pandemic</dc:title>
  <dc:creator>Evan Evans</dc:creator>
  <cp:lastModifiedBy>Annette Cook</cp:lastModifiedBy>
  <cp:revision>29</cp:revision>
  <dcterms:modified xsi:type="dcterms:W3CDTF">2020-06-29T17:53:54Z</dcterms:modified>
</cp:coreProperties>
</file>